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60" r:id="rId8"/>
    <p:sldId id="267" r:id="rId9"/>
    <p:sldId id="261" r:id="rId10"/>
    <p:sldId id="262" r:id="rId11"/>
    <p:sldId id="263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pos="27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73C7B7-BBAC-4BD0-AD71-8382C0AFEB62}" v="3" dt="2023-01-18T15:46:26.3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  <p:guide pos="415"/>
        <p:guide pos="27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8F971B-E52F-2F1B-AC31-1806362AC6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518B0F8-B602-E34D-7E3B-8F5F3E52F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A30E4B-4094-8DB6-ACE9-191F546DD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19/01/2023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A67286-A210-74B6-F37D-0567EA726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9D2AC7-A5E9-C7C2-4004-F962BB5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2437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C8B6A0-9D75-65D8-0B09-793737894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31E96AE-E8C1-62A7-B4C1-7DCFC9C7E5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B2EB30-DF7B-CD9F-0EA2-39BF9D812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19/01/2023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2CA894-76CF-C97F-0E45-268193EC8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610555-E0BC-42AB-D77F-8BF3589D9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90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E52F9E2-B2E9-B09A-37CE-1D87F0B09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2C1C7CE-670F-95B3-08E3-FDB6A848E1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9AA3F9-F892-2D40-B484-6288BC31A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19/01/2023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B276F9-43A6-3C46-C0DA-E77682D81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EEC00F-C5C0-D2F3-7E99-493434BD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2048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10CFF6-C114-C3F9-D5BC-9F5E7B764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AAE09F-A643-8B23-DD3A-BC6A23700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4D47D8-E311-737C-7293-72E36680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19/01/2023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4C035B-EFD7-5D2C-34D3-0EC0261E0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908375-5408-E825-28CB-CE14A70C0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706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D4A479-4F1B-5989-9B44-69040236A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E156D0-1F9E-17B6-5EDA-81AB0223E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3BF7EB-EDC4-0E70-F7CC-E31B1321C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19/01/2023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1A1369-7C38-CB9E-E912-1DFB0A7C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9C2036-A971-8E6E-6185-AAE49AB30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5992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CEA7FD-886C-58F1-AC04-100AAD38B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CAB6C6-F95F-CF1A-2C1B-87FA589CA2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C66F322-C92C-2732-465C-F6A7A7CBC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C9FD788-8878-2265-1501-CE815C70D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19/01/2023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D095A1F-482B-516D-E408-00231F405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853DE12-B19A-709C-BBB9-BCF43BC15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826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0FA30E-6DAD-87A8-2682-399C65E5B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826F774-6498-C14E-C0D4-4B9BA3C3E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8917BF-0931-F049-111A-B5DDE7553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C7E2C0E-FD0B-AFA4-3695-1246BB519C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4FCA9E9-A462-0481-796B-4A3EAD90D9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FBAEC8D-D0DE-5B34-FEB0-6507B538B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19/01/2023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C8BA1CE-2584-28D9-A093-4A17AD09C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9736A7F-4252-1407-0AB7-53E40205D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093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72FE0A-808B-39BD-C7B3-2E815613D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52F7B2-2D64-DB8F-6D9C-AB606C670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19/01/2023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2D5F447-622D-54C4-7E50-88D82D662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2F4004-C91D-10F5-5441-1BDE5D8D7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093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6D9EA5B-DD3F-598F-2BBA-4D5DE2AF0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19/01/2023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F1E412D-05B0-7D59-B7A2-62B1C87EE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6456D5-AF49-3224-35CC-8AC4E562C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238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D8DAEF-0F36-0A9B-52B9-6256DC08B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CFC006-F0DB-9861-FA19-B5C58E5CF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A08F9BA-E9EC-7053-692D-1A14627A3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B797D-E96A-25EA-4D50-7C0D2B4A0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19/01/2023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708334-15BE-51B3-9395-D889A84D4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4B9217-A033-066B-FFBC-C82BE678C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552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578A5B-B7F6-430C-F5D0-EE876DBF1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2E0F714-D574-927F-14EF-C86C48D35D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E7E50C-DCBC-23E9-BB71-80C7AA55D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66CB556-1E3C-D89E-E649-F80824F94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19/01/2023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61CCA50-09C8-5586-D80A-919BAF5AD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84161C-EEF4-98EB-97E6-3D07B65A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2409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34B2C02-82B1-B1BF-9FC4-45D593D3D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6118190-F306-8E87-6EE8-64583B79D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B6D25B-4B45-1460-D9F1-BE63A0458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B8636-430B-1F47-ACB3-CF99DC933950}" type="datetimeFigureOut">
              <a:rPr lang="fr-FR" smtClean="0"/>
              <a:t>19/01/2023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49761D-439B-0091-D5D4-ED28EE612C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9B8328-D406-CF18-8FC6-63AF0C97E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471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ivil-protection-humanitarian-aid.ec.europa.eu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eueducationinmotion.vice.com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93616F4E-43A1-320E-0280-E4832BAB24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01" t="11738" b="116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4F2DBC9-3FB6-27B8-8066-4E8D39C36861}"/>
              </a:ext>
            </a:extLst>
          </p:cNvPr>
          <p:cNvSpPr/>
          <p:nvPr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tx1">
              <a:alpha val="5336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0780A23-AC03-E279-D7B8-9A080A4CA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30" y="2537541"/>
            <a:ext cx="6063937" cy="73466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83FC757-D03B-791C-098E-89056AC037DC}"/>
              </a:ext>
            </a:extLst>
          </p:cNvPr>
          <p:cNvSpPr txBox="1"/>
          <p:nvPr/>
        </p:nvSpPr>
        <p:spPr>
          <a:xfrm>
            <a:off x="6155404" y="4695773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chemeClr val="bg1"/>
                </a:solidFill>
              </a:rPr>
              <a:t>Información para escuelas y profesores 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F0406A9-1EB6-36A4-839B-A7F371030C35}"/>
              </a:ext>
            </a:extLst>
          </p:cNvPr>
          <p:cNvSpPr txBox="1"/>
          <p:nvPr/>
        </p:nvSpPr>
        <p:spPr>
          <a:xfrm>
            <a:off x="6112030" y="3429000"/>
            <a:ext cx="5221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cs typeface="Arial" panose="020B0604020202020204" pitchFamily="34" charset="0"/>
              </a:rPr>
              <a:t>El papel de la UE en operaciones de ayuda humanitaria </a:t>
            </a:r>
            <a:endParaRPr lang="fr-FR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9974A29-7912-7576-DA6D-B6778F979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4031" y="332544"/>
            <a:ext cx="785913" cy="71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1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88777" y="1675248"/>
            <a:ext cx="6892712" cy="4395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s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Por favor, comparta los materiales informativos en sus perfiles de redes sociales o en sus </a:t>
            </a:r>
            <a:r>
              <a:rPr lang="es-E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newsletters</a:t>
            </a:r>
            <a:r>
              <a:rPr lang="es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e impriman y muestren los posters en sus tablones de anuncios. También pueden contarles acerca de este concurso directamente a sus estudiantes en el aula. Tómese la libertad de adaptar estos materiales de acuerdo con sus necesidades y preferencias. </a:t>
            </a:r>
          </a:p>
          <a:p>
            <a:r>
              <a:rPr lang="es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r>
              <a:rPr lang="es-E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Nuestros materiales: </a:t>
            </a:r>
          </a:p>
          <a:p>
            <a:endParaRPr lang="es-E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Pancarta del concurso de vídeos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Poster del concurso de vídeos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Publicaciones de redes sociales listas para publicar y visuales en cuadrados y rectángulos ajustables, con formato </a:t>
            </a:r>
            <a:r>
              <a:rPr lang="es-E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powerpoint</a:t>
            </a:r>
            <a:r>
              <a:rPr lang="es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endParaRPr lang="es-E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s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Pueden descargarse del kit compartido. </a:t>
            </a:r>
            <a:endParaRPr lang="en-GB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DB859-EFB7-ECF5-16BC-79929DDE3982}"/>
              </a:ext>
            </a:extLst>
          </p:cNvPr>
          <p:cNvSpPr/>
          <p:nvPr/>
        </p:nvSpPr>
        <p:spPr>
          <a:xfrm>
            <a:off x="-44221" y="2"/>
            <a:ext cx="12236221" cy="1454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545432" y="593325"/>
            <a:ext cx="7579729" cy="630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</a:t>
            </a:r>
            <a:r>
              <a:rPr lang="es-ES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Ayúdanos a difundir el mensaje</a:t>
            </a:r>
            <a:endParaRPr lang="en-GB" sz="35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D2BDA95-EE4D-5F6C-99AE-261BCD781F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33415" y="0"/>
            <a:ext cx="3496825" cy="494631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574BE5-2B51-5BF8-7857-F5B541FAEA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81489" y="5112542"/>
            <a:ext cx="4545269" cy="117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70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624D64B-28CB-CCDC-225A-B4E03A7B64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" r="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69B62E-C687-5D8F-9E14-8D0195E9DFBA}"/>
              </a:ext>
            </a:extLst>
          </p:cNvPr>
          <p:cNvSpPr/>
          <p:nvPr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tx1">
              <a:alpha val="5336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6472987" y="302139"/>
            <a:ext cx="6096001" cy="60170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Conozca</a:t>
            </a:r>
            <a:r>
              <a:rPr lang="en-GB" sz="3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GB" sz="3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sz="3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sz="3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Visite</a:t>
            </a:r>
            <a:r>
              <a:rPr lang="en-GB" sz="3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GB" sz="3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página</a:t>
            </a:r>
            <a:r>
              <a:rPr lang="en-GB" sz="3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web de DG ECHO: </a:t>
            </a:r>
          </a:p>
          <a:p>
            <a:r>
              <a:rPr lang="en-GB" sz="3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https://civil-protection-humanitarian-aid.ec.europa.eu/</a:t>
            </a:r>
            <a:endParaRPr lang="en-GB" sz="3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0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3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Siga a DG ECHO </a:t>
            </a:r>
            <a:r>
              <a:rPr lang="en-GB" sz="3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3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  </a:t>
            </a:r>
          </a:p>
          <a:p>
            <a:r>
              <a:rPr lang="en-GB" sz="3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sz="3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Facebook @ec.humanitarian.aid   </a:t>
            </a:r>
          </a:p>
          <a:p>
            <a:r>
              <a:rPr lang="en-GB" sz="3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Twitter @eu_echo   </a:t>
            </a:r>
          </a:p>
          <a:p>
            <a:r>
              <a:rPr lang="en-GB" sz="3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Instagram: @eu_echo  </a:t>
            </a:r>
          </a:p>
          <a:p>
            <a:r>
              <a:rPr lang="en-GB" sz="3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#EducationNoMatterWhat  </a:t>
            </a:r>
            <a:br>
              <a:rPr lang="en-GB" sz="25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25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720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BDA8DFCE-7F32-4DC5-5D6E-A51866DA4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25" y="369578"/>
            <a:ext cx="11547191" cy="64884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D7D2A6-4FA3-8CE8-19D9-4FC11B3F5FC2}"/>
              </a:ext>
            </a:extLst>
          </p:cNvPr>
          <p:cNvSpPr/>
          <p:nvPr/>
        </p:nvSpPr>
        <p:spPr>
          <a:xfrm>
            <a:off x="0" y="0"/>
            <a:ext cx="12192000" cy="15482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7D19B0D-5442-7845-3AB1-AFDC8C1FD176}"/>
              </a:ext>
            </a:extLst>
          </p:cNvPr>
          <p:cNvSpPr txBox="1"/>
          <p:nvPr/>
        </p:nvSpPr>
        <p:spPr>
          <a:xfrm>
            <a:off x="657727" y="717254"/>
            <a:ext cx="398529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800" dirty="0" err="1">
                <a:solidFill>
                  <a:srgbClr val="FFFFFF"/>
                </a:solidFill>
              </a:rPr>
              <a:t>Contenidos</a:t>
            </a:r>
            <a:r>
              <a:rPr lang="en-GB" sz="4800" dirty="0">
                <a:solidFill>
                  <a:srgbClr val="FFFFFF"/>
                </a:solidFill>
              </a:rPr>
              <a:t> </a:t>
            </a:r>
            <a:endParaRPr lang="en-GB" sz="4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3FB882-753D-411E-5684-490A80950908}"/>
              </a:ext>
            </a:extLst>
          </p:cNvPr>
          <p:cNvSpPr/>
          <p:nvPr/>
        </p:nvSpPr>
        <p:spPr>
          <a:xfrm>
            <a:off x="657725" y="1989221"/>
            <a:ext cx="5814095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9ECD72-C6E2-1DE4-CE62-7A1C9E7E31FF}"/>
              </a:ext>
            </a:extLst>
          </p:cNvPr>
          <p:cNvSpPr/>
          <p:nvPr/>
        </p:nvSpPr>
        <p:spPr>
          <a:xfrm>
            <a:off x="657726" y="2630905"/>
            <a:ext cx="4106779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30CC82-C5C0-3E38-3CB3-2D0775EB4BD1}"/>
              </a:ext>
            </a:extLst>
          </p:cNvPr>
          <p:cNvSpPr/>
          <p:nvPr/>
        </p:nvSpPr>
        <p:spPr>
          <a:xfrm>
            <a:off x="657726" y="3272589"/>
            <a:ext cx="4677754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53DC69-A09E-37F0-6D09-B0086E2720F2}"/>
              </a:ext>
            </a:extLst>
          </p:cNvPr>
          <p:cNvSpPr/>
          <p:nvPr/>
        </p:nvSpPr>
        <p:spPr>
          <a:xfrm>
            <a:off x="631918" y="3946357"/>
            <a:ext cx="9266684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3C50AD-9156-49AA-8ED7-8E3165FE5102}"/>
              </a:ext>
            </a:extLst>
          </p:cNvPr>
          <p:cNvSpPr/>
          <p:nvPr/>
        </p:nvSpPr>
        <p:spPr>
          <a:xfrm>
            <a:off x="657725" y="4604083"/>
            <a:ext cx="7500853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F99604-E427-572F-7FAE-00D2CC60CAD0}"/>
              </a:ext>
            </a:extLst>
          </p:cNvPr>
          <p:cNvSpPr/>
          <p:nvPr/>
        </p:nvSpPr>
        <p:spPr>
          <a:xfrm>
            <a:off x="657726" y="5277852"/>
            <a:ext cx="7500852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175D39-30BE-6CF5-92A0-CB89059C9E66}"/>
              </a:ext>
            </a:extLst>
          </p:cNvPr>
          <p:cNvSpPr/>
          <p:nvPr/>
        </p:nvSpPr>
        <p:spPr>
          <a:xfrm>
            <a:off x="657726" y="5919536"/>
            <a:ext cx="4251625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FA69BAD9-E04D-C5B8-1F7E-539754A075AE}"/>
              </a:ext>
            </a:extLst>
          </p:cNvPr>
          <p:cNvSpPr txBox="1">
            <a:spLocks/>
          </p:cNvSpPr>
          <p:nvPr/>
        </p:nvSpPr>
        <p:spPr>
          <a:xfrm>
            <a:off x="631918" y="1989221"/>
            <a:ext cx="11750925" cy="47074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chemeClr val="bg1"/>
                </a:solidFill>
              </a:rPr>
              <a:t>1. </a:t>
            </a:r>
            <a:r>
              <a:rPr lang="es-ES" sz="2400" dirty="0">
                <a:solidFill>
                  <a:schemeClr val="bg1"/>
                </a:solidFill>
              </a:rPr>
              <a:t>Educación, pase lo que pase: una invitación 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2. </a:t>
            </a:r>
            <a:r>
              <a:rPr lang="es-ES" sz="2400" dirty="0">
                <a:solidFill>
                  <a:schemeClr val="bg1"/>
                </a:solidFill>
              </a:rPr>
              <a:t>¿Sobre qué trata la campaña? 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3. </a:t>
            </a:r>
            <a:r>
              <a:rPr lang="es-ES" sz="2400" dirty="0">
                <a:solidFill>
                  <a:schemeClr val="bg1"/>
                </a:solidFill>
              </a:rPr>
              <a:t>¿Quién está detrás de la campaña? 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4. </a:t>
            </a:r>
            <a:r>
              <a:rPr lang="es-ES" sz="2400" dirty="0">
                <a:solidFill>
                  <a:schemeClr val="bg1"/>
                </a:solidFill>
                <a:ea typeface="+mj-lt"/>
                <a:cs typeface="+mj-lt"/>
              </a:rPr>
              <a:t>¿Cómo defiende la UE la educación en contextos de ayuda humanitaria? 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5. </a:t>
            </a:r>
            <a:r>
              <a:rPr lang="es-ES" sz="2400" dirty="0">
                <a:solidFill>
                  <a:schemeClr val="bg1"/>
                </a:solidFill>
              </a:rPr>
              <a:t>¿Cómo pueden los profesores participar en la campaña? 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6. </a:t>
            </a:r>
            <a:r>
              <a:rPr lang="es-ES" sz="2400" dirty="0">
                <a:solidFill>
                  <a:schemeClr val="bg1"/>
                </a:solidFill>
              </a:rPr>
              <a:t>¿Cómo pueden los estudiantes participar en la campaña? 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7. </a:t>
            </a:r>
            <a:r>
              <a:rPr lang="es-ES" sz="2400" dirty="0">
                <a:solidFill>
                  <a:schemeClr val="bg1"/>
                </a:solidFill>
              </a:rPr>
              <a:t>Ayúdanos a difundir el mensaje </a:t>
            </a:r>
            <a:br>
              <a:rPr lang="en-GB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158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6C90CB03-8579-56BB-2BA0-447D3EF89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56"/>
          <a:stretch/>
        </p:blipFill>
        <p:spPr>
          <a:xfrm>
            <a:off x="-44211" y="0"/>
            <a:ext cx="411088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D7D2A6-4FA3-8CE8-19D9-4FC11B3F5FC2}"/>
              </a:ext>
            </a:extLst>
          </p:cNvPr>
          <p:cNvSpPr/>
          <p:nvPr/>
        </p:nvSpPr>
        <p:spPr>
          <a:xfrm>
            <a:off x="-44220" y="1"/>
            <a:ext cx="4110882" cy="23014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7D19B0D-5442-7845-3AB1-AFDC8C1FD176}"/>
              </a:ext>
            </a:extLst>
          </p:cNvPr>
          <p:cNvSpPr txBox="1"/>
          <p:nvPr/>
        </p:nvSpPr>
        <p:spPr>
          <a:xfrm>
            <a:off x="545432" y="593325"/>
            <a:ext cx="3521239" cy="1708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s-ES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Educación, pase lo que pase: una invitación </a:t>
            </a:r>
            <a:endParaRPr lang="en-GB" sz="3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03725" y="1628668"/>
            <a:ext cx="7724275" cy="2855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La UE se está acercando a los estudiantes en un esfuerzo para mejorar su comprensión sobre el impacto y la importancia de la educación en contextos de crisis.  </a:t>
            </a:r>
          </a:p>
          <a:p>
            <a:endParaRPr lang="es-ES" sz="1800" dirty="0">
              <a:effectLst/>
              <a:latin typeface="+mn-lt"/>
            </a:endParaRPr>
          </a:p>
          <a:p>
            <a:r>
              <a:rPr lang="es-E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Ustedes</a:t>
            </a:r>
            <a:r>
              <a:rPr lang="es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 como profesores de medios de comunicación, cine o periodismo, están en una posición única para:  </a:t>
            </a:r>
          </a:p>
          <a:p>
            <a:endParaRPr lang="es-ES" sz="1800" dirty="0">
              <a:effectLst/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Educar a los estudiantes y ayudarles a reflexionar sobre la importancia y el efecto positivo de la educación para los jóvenes en un contexto de crisis.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Empujar a los jóvenes a usar sus habilidades creativas y expresas sus opiniones. </a:t>
            </a:r>
            <a:br>
              <a:rPr lang="en-GB" sz="1800" dirty="0">
                <a:latin typeface="+mn-lt"/>
                <a:cs typeface="Arial" panose="020B0604020202020204" pitchFamily="34" charset="0"/>
              </a:rPr>
            </a:br>
            <a:br>
              <a:rPr lang="en-GB" sz="1800" dirty="0">
                <a:latin typeface="+mn-lt"/>
                <a:cs typeface="Arial" panose="020B0604020202020204" pitchFamily="34" charset="0"/>
              </a:rPr>
            </a:br>
            <a:br>
              <a:rPr lang="en-GB" sz="1800" dirty="0">
                <a:latin typeface="+mn-lt"/>
                <a:cs typeface="Arial" panose="020B0604020202020204" pitchFamily="34" charset="0"/>
              </a:rPr>
            </a:br>
            <a:endParaRPr lang="en-GB" sz="1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CEE3B2-CA1B-F1EA-B094-8C5C7044DA0C}"/>
              </a:ext>
            </a:extLst>
          </p:cNvPr>
          <p:cNvSpPr/>
          <p:nvPr/>
        </p:nvSpPr>
        <p:spPr>
          <a:xfrm>
            <a:off x="4403725" y="5545155"/>
            <a:ext cx="669336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FEF13BE-FFD7-0979-59A3-7F43748B9931}"/>
              </a:ext>
            </a:extLst>
          </p:cNvPr>
          <p:cNvSpPr txBox="1"/>
          <p:nvPr/>
        </p:nvSpPr>
        <p:spPr>
          <a:xfrm>
            <a:off x="4323825" y="5545155"/>
            <a:ext cx="6773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¿Quiere saber más sobre cómo poder realizar esto? Siga leyendo</a:t>
            </a:r>
            <a:endParaRPr lang="fr-FR" sz="2000" b="1" dirty="0"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366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6C90CB03-8579-56BB-2BA0-447D3EF89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56"/>
          <a:stretch/>
        </p:blipFill>
        <p:spPr>
          <a:xfrm>
            <a:off x="-44221" y="1"/>
            <a:ext cx="411088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D7D2A6-4FA3-8CE8-19D9-4FC11B3F5FC2}"/>
              </a:ext>
            </a:extLst>
          </p:cNvPr>
          <p:cNvSpPr/>
          <p:nvPr/>
        </p:nvSpPr>
        <p:spPr>
          <a:xfrm>
            <a:off x="-44221" y="1"/>
            <a:ext cx="4110891" cy="18929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7D19B0D-5442-7845-3AB1-AFDC8C1FD176}"/>
              </a:ext>
            </a:extLst>
          </p:cNvPr>
          <p:cNvSpPr txBox="1"/>
          <p:nvPr/>
        </p:nvSpPr>
        <p:spPr>
          <a:xfrm>
            <a:off x="394512" y="546954"/>
            <a:ext cx="3521239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¿Sobre qué trata la campaña? </a:t>
            </a:r>
            <a:endParaRPr lang="en-GB" sz="35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354484" y="1131729"/>
            <a:ext cx="7242843" cy="28525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‘Educación, pase lo que pase’, es una iniciativa de la Dirección General de Protección Civil y Operaciones de Ayuda Humanitaria Europeas (DG ECHO).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La Educación es un derecho y necesidad fundamental para los niños. Las crisis humanitarias a lo largo de todo el mundo amenazan con interrumpir la educación para los niños y personas jóvenes. Esto no es algo aceptable. Es crucial proporcionarles un futuro más brillante, desarrollar su potencial pleno y dotarles con los conocimientos y protección que necesitan para restaurar su sentido de normalidad y seguridad. No debe ser interrumpido, sin importar la seriedad de la crisis. La educación es el motor del cambio: es algo poderoso y fundamental. La Educación debería de ser siempre posible, pase lo que pase. Por esa razón, la UE está invirtiendo en la educación en situaciones de crisis a lo largo de todo el mundo.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La campaña busca ayudar a los jóvenes estudiantes, de entre 16 y 30 años de edad, para que entiendan mejor y reflexionen sobre el impacto positivo que los proyectos educativos financiados por la UE tienen en las personas jóvenes en zonas afectadas por crisis humanitarias, a través de documentales en formato de corto y largometraje, y el concurso sobre la ‘Educación en Movimiento’. </a:t>
            </a:r>
            <a:br>
              <a:rPr lang="en-US" sz="1800" dirty="0"/>
            </a:br>
            <a:endParaRPr lang="en-GB" sz="18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205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D7D2A6-4FA3-8CE8-19D9-4FC11B3F5FC2}"/>
              </a:ext>
            </a:extLst>
          </p:cNvPr>
          <p:cNvSpPr/>
          <p:nvPr/>
        </p:nvSpPr>
        <p:spPr>
          <a:xfrm>
            <a:off x="0" y="0"/>
            <a:ext cx="12192000" cy="11708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7D19B0D-5442-7845-3AB1-AFDC8C1FD176}"/>
              </a:ext>
            </a:extLst>
          </p:cNvPr>
          <p:cNvSpPr txBox="1"/>
          <p:nvPr/>
        </p:nvSpPr>
        <p:spPr>
          <a:xfrm>
            <a:off x="595583" y="547051"/>
            <a:ext cx="11133220" cy="630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¿Quién está detrás de la campaña? </a:t>
            </a:r>
            <a:endParaRPr lang="en-GB" sz="3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657727" y="1764631"/>
            <a:ext cx="7315395" cy="2855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/>
              <a:t>DG ECHO </a:t>
            </a:r>
            <a:r>
              <a:rPr lang="es-ES" sz="2000" dirty="0"/>
              <a:t>es uno de los muchos departamentos especializados de la Comisión Europea.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Siempre que se produce una emergencia o catástrofe humanitaria, la DG ECHO proporciona asistencia a los países y poblaciones afectados.  </a:t>
            </a:r>
          </a:p>
          <a:p>
            <a:endParaRPr lang="es-E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Ha estado proporcionando asistencia a personas necesitadas desde 1992. Con un presupuesto anual que supera los mil millones de euros, la UE es uno de los mayores donantes de ayuda humanitaria en el mundo.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DG ECHO ha iniciado la campaña #EducationNoMatterWhat en 2022-2023 para concienciar sobre lo que la UE hace para asegurar que la educación continúe en contextos de crisis humanitarias. </a:t>
            </a:r>
            <a:endParaRPr lang="en-GB" sz="20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5B0A4C-F158-2C9E-6156-C61BBEE47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90"/>
          <a:stretch/>
        </p:blipFill>
        <p:spPr>
          <a:xfrm>
            <a:off x="8384672" y="0"/>
            <a:ext cx="3807327" cy="224185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5FF96C2-E0BD-9AAE-75AC-9F8EAE23F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84673" y="2492767"/>
            <a:ext cx="3807327" cy="253821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EDD1B0D-FE1F-556E-43AC-9A04C679E5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84672" y="4240461"/>
            <a:ext cx="3807328" cy="261753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3B3517F-4C4B-EC68-9AD4-4C4965ACD7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84672" y="2196404"/>
            <a:ext cx="3807327" cy="253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46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377091" y="593040"/>
            <a:ext cx="7242843" cy="4395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Ir al colegio es un derecho fundamental, pero para algunos niños vulnerables en crisis y emergencias humanitarias, la educación es un desafío.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La UE ayuda a niños atrapados en crisis a reincorporarse y permanecer en el sistema educativo a través de diversas vías de educación formal y no formal. Con su política de educación en situaciones de emergencia y crisis prolongadas, la UE pretende minimizar el impacto de las crisis en el aprendizaje de los niños. </a:t>
            </a:r>
          </a:p>
          <a:p>
            <a:endParaRPr lang="es-E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La UE proporciona apoyo a los profesores con formación, asesoramiento y medidas de protección. La UE también se centra cada vez más en la protección de la educación frente a los ataques, y en el despliegue de la Declaración de Escuelas Seguras, que garantiza espacios de aprendizaje seguros y enlaces con servicios especializados de protección de la infancia, en casos en los que sea necesario.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Los niños que reciben educación son más autosuficientes y tienen más voz en las cuestiones que les afectan. La educación es también una de las mejores herramientas para invertir en paz, estabilidad y crecimiento económico.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Casi 12 millones de niños se beneficiaron de proyectos de educación en situaciones de emergencia financiados por la UE.</a:t>
            </a:r>
            <a:br>
              <a:rPr lang="en-GB" sz="1800" dirty="0"/>
            </a:br>
            <a:endParaRPr lang="en-GB" sz="1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DB859-EFB7-ECF5-16BC-79929DDE3982}"/>
              </a:ext>
            </a:extLst>
          </p:cNvPr>
          <p:cNvSpPr/>
          <p:nvPr/>
        </p:nvSpPr>
        <p:spPr>
          <a:xfrm>
            <a:off x="-44221" y="1"/>
            <a:ext cx="4110891" cy="347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465533" y="105012"/>
            <a:ext cx="3521239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¿Cómo defiende la UE la educación en contextos de ayuda humanitaria? </a:t>
            </a:r>
            <a:endParaRPr lang="en-GB" sz="35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52EEECA-E483-DB3E-C40E-1F9D22F3E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523"/>
          <a:stretch/>
        </p:blipFill>
        <p:spPr>
          <a:xfrm>
            <a:off x="-44222" y="3428999"/>
            <a:ext cx="4110891" cy="349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67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03724" y="1675248"/>
            <a:ext cx="7419308" cy="4395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/>
              <a:t>Descubra</a:t>
            </a:r>
            <a:r>
              <a:rPr lang="es-ES" sz="2000" dirty="0"/>
              <a:t>, con sus estudiantes, las historias </a:t>
            </a:r>
            <a:r>
              <a:rPr lang="es-ES" sz="2000" b="1" dirty="0"/>
              <a:t>de Marie, Hanan y Sonia</a:t>
            </a:r>
            <a:r>
              <a:rPr lang="es-ES" sz="2000" dirty="0"/>
              <a:t>: tres niñas de Burkina Faso, Ucrania y Siria que están reclamando su derecho a la educación, pase lo que pase (descargable desde el kit).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/>
              <a:t>Ayude a sus estudiantes a reflexionar </a:t>
            </a:r>
            <a:r>
              <a:rPr lang="es-ES" sz="2000" dirty="0"/>
              <a:t>sobre lo que esto significa para ellos y anímelos a participar en el concurso de documentales ‘Educación en Movimiento’ (24 de enero a 12 de febrero de 2023).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/>
              <a:t>Organice una proyección del documental sobre #EducationNoMatterWhat </a:t>
            </a:r>
            <a:r>
              <a:rPr lang="es-ES" sz="2000" dirty="0"/>
              <a:t>en Ucrania en su institución educativa y debátalo con sus estudiantes (Mediados de abril a diciembre de 2023). </a:t>
            </a:r>
            <a:endParaRPr lang="en-GB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DB859-EFB7-ECF5-16BC-79929DDE3982}"/>
              </a:ext>
            </a:extLst>
          </p:cNvPr>
          <p:cNvSpPr/>
          <p:nvPr/>
        </p:nvSpPr>
        <p:spPr>
          <a:xfrm>
            <a:off x="-44221" y="1"/>
            <a:ext cx="4110891" cy="347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545431" y="551863"/>
            <a:ext cx="3521239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¿Cómo pueden los profesores participar en la campaña?</a:t>
            </a:r>
            <a:endParaRPr lang="en-GB" sz="35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A4A60F-2628-D51A-DEEC-0A8E5A6E1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4" r="20427"/>
          <a:stretch/>
        </p:blipFill>
        <p:spPr>
          <a:xfrm rot="16200000">
            <a:off x="130290" y="2921616"/>
            <a:ext cx="3761872" cy="411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37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03724" y="1675248"/>
            <a:ext cx="7419308" cy="4395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/>
              <a:t>Los estudiantes de 18 a 24 años de edad pueden participar en el </a:t>
            </a:r>
            <a:r>
              <a:rPr lang="es-ES" sz="2000" b="1" dirty="0"/>
              <a:t>concurso de vídeos ‘Educación en Movimiento’, en colaboración con VICE </a:t>
            </a:r>
            <a:r>
              <a:rPr lang="es-ES" sz="2000" b="1" dirty="0" err="1"/>
              <a:t>World</a:t>
            </a:r>
            <a:r>
              <a:rPr lang="es-ES" sz="2000" b="1" dirty="0"/>
              <a:t> News. </a:t>
            </a:r>
          </a:p>
          <a:p>
            <a:endParaRPr lang="es-ES" sz="2000" dirty="0"/>
          </a:p>
          <a:p>
            <a:r>
              <a:rPr lang="es-ES" sz="2000" dirty="0"/>
              <a:t>Los estudiantes pueden usar sus habilidades creativas para enviar una breve propuesta en vídeo (máximo de 60 segundos de duración): </a:t>
            </a:r>
          </a:p>
          <a:p>
            <a:endParaRPr lang="es-E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Explicar su perspectiva personal en la Educación, pase lo que pase, en un contexto humanitario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Proponer el planteamiento del rodaje - ¿Sobre qué tratará el documental?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Persuadir al jurado de por qué esta destacada historia necesita ser contada </a:t>
            </a:r>
            <a:endParaRPr lang="en-GB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DB859-EFB7-ECF5-16BC-79929DDE3982}"/>
              </a:ext>
            </a:extLst>
          </p:cNvPr>
          <p:cNvSpPr/>
          <p:nvPr/>
        </p:nvSpPr>
        <p:spPr>
          <a:xfrm>
            <a:off x="0" y="1"/>
            <a:ext cx="4066670" cy="347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545432" y="593325"/>
            <a:ext cx="3521239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 ¿Cómo pueden los estudiantes participar en la campaña? </a:t>
            </a:r>
            <a:endParaRPr lang="en-GB" sz="35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A4A60F-2628-D51A-DEEC-0A8E5A6E1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80" b="16434"/>
          <a:stretch/>
        </p:blipFill>
        <p:spPr>
          <a:xfrm>
            <a:off x="1" y="3015916"/>
            <a:ext cx="4066670" cy="384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26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484039-2300-78E2-4806-E2C01627140F}"/>
              </a:ext>
            </a:extLst>
          </p:cNvPr>
          <p:cNvSpPr/>
          <p:nvPr/>
        </p:nvSpPr>
        <p:spPr>
          <a:xfrm>
            <a:off x="4701243" y="5639269"/>
            <a:ext cx="6848175" cy="6074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Puede acceder a los Términos y Condiciones a través de este </a:t>
            </a:r>
            <a:r>
              <a:rPr lang="es-ES" sz="2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enlace </a:t>
            </a:r>
            <a:r>
              <a:rPr lang="es-ES" sz="200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http://eueducationinmotion.vice.com/</a:t>
            </a:r>
            <a:r>
              <a:rPr lang="es-ES" sz="2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endParaRPr lang="fr-FR" sz="20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607510" y="1356749"/>
            <a:ext cx="7579729" cy="4395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b="1" dirty="0"/>
              <a:t>Para el concurso de documentales ‘Educación en Movimiento’:  </a:t>
            </a:r>
          </a:p>
          <a:p>
            <a:endParaRPr lang="es-ES" sz="2000" b="1" dirty="0"/>
          </a:p>
          <a:p>
            <a:r>
              <a:rPr lang="es-ES" sz="2000" b="1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Un Jurado profesional seleccionará las 10 mejores propuestas y les invitará a escribir una sinopsis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Un panel de jueces conformado por profesionales en las industrias del cine, periodismo y medios de comunicación examinará y seleccionará a un ganador o ganadora.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/>
              <a:t>El participante ganador tendrá la oportunidad de trabajar con VICE para crear un documental de 5 a 10 minutos de duración sobre #EducationNoMatterWhat, según la idea original del propio ganador o ganadora. </a:t>
            </a:r>
            <a:endParaRPr lang="en-GB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4305FB-3CCC-338A-A6DE-8C3209420442}"/>
              </a:ext>
            </a:extLst>
          </p:cNvPr>
          <p:cNvSpPr/>
          <p:nvPr/>
        </p:nvSpPr>
        <p:spPr>
          <a:xfrm>
            <a:off x="0" y="1"/>
            <a:ext cx="4066670" cy="347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045AEDAB-8C4D-6070-663C-AE466601E4EE}"/>
              </a:ext>
            </a:extLst>
          </p:cNvPr>
          <p:cNvSpPr txBox="1"/>
          <p:nvPr/>
        </p:nvSpPr>
        <p:spPr>
          <a:xfrm>
            <a:off x="545432" y="593325"/>
            <a:ext cx="3521239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6. ¿Cómo pueden los estudiantes participar en la campaña?</a:t>
            </a:r>
            <a:endParaRPr lang="en-GB" sz="35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ED08F4A-792C-B870-9B5D-0065783106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80" b="16434"/>
          <a:stretch/>
        </p:blipFill>
        <p:spPr>
          <a:xfrm>
            <a:off x="1" y="3015916"/>
            <a:ext cx="4066670" cy="384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7321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 2013 –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7099fc-9972-4a79-909d-1948d6d47905" xsi:nil="true"/>
    <lcf76f155ced4ddcb4097134ff3c332f xmlns="530f4067-7b78-49bd-a14a-92bd0307761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D63E0C8C72FB46AD42C27F58BE8FF1" ma:contentTypeVersion="15" ma:contentTypeDescription="Create a new document." ma:contentTypeScope="" ma:versionID="d022ee091f7aeea9fadd2f96b31eecb0">
  <xsd:schema xmlns:xsd="http://www.w3.org/2001/XMLSchema" xmlns:xs="http://www.w3.org/2001/XMLSchema" xmlns:p="http://schemas.microsoft.com/office/2006/metadata/properties" xmlns:ns2="530f4067-7b78-49bd-a14a-92bd03077615" xmlns:ns3="647099fc-9972-4a79-909d-1948d6d47905" targetNamespace="http://schemas.microsoft.com/office/2006/metadata/properties" ma:root="true" ma:fieldsID="f0dc828b547f4b50cf0af32902033cd1" ns2:_="" ns3:_="">
    <xsd:import namespace="530f4067-7b78-49bd-a14a-92bd03077615"/>
    <xsd:import namespace="647099fc-9972-4a79-909d-1948d6d479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0f4067-7b78-49bd-a14a-92bd030776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856f2ee-118d-42e8-91de-064c9a66b6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7099fc-9972-4a79-909d-1948d6d4790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2" nillable="true" ma:displayName="Taxonomy Catch All Column" ma:hidden="true" ma:list="{151c5d0c-6009-4862-ae5f-0938dfc26537}" ma:internalName="TaxCatchAll" ma:showField="CatchAllData" ma:web="647099fc-9972-4a79-909d-1948d6d479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F5D640-135D-43A5-83FD-74EC80EDCCAE}">
  <ds:schemaRefs>
    <ds:schemaRef ds:uri="http://schemas.microsoft.com/office/2006/documentManagement/types"/>
    <ds:schemaRef ds:uri="530f4067-7b78-49bd-a14a-92bd03077615"/>
    <ds:schemaRef ds:uri="http://purl.org/dc/dcmitype/"/>
    <ds:schemaRef ds:uri="647099fc-9972-4a79-909d-1948d6d47905"/>
    <ds:schemaRef ds:uri="http://purl.org/dc/elements/1.1/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6F5BF25-A526-4268-B1C6-51BF4EA1221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71CB1D-A807-48DD-A30A-2277BC9F78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0f4067-7b78-49bd-a14a-92bd03077615"/>
    <ds:schemaRef ds:uri="647099fc-9972-4a79-909d-1948d6d479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1305</Words>
  <Application>Microsoft Office PowerPoint</Application>
  <PresentationFormat>Widescreen</PresentationFormat>
  <Paragraphs>84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Thème Office 2013 –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Bourgeois, Brigitte</dc:creator>
  <cp:lastModifiedBy>Lorandi, Federica</cp:lastModifiedBy>
  <cp:revision>16</cp:revision>
  <dcterms:created xsi:type="dcterms:W3CDTF">2022-12-21T17:12:52Z</dcterms:created>
  <dcterms:modified xsi:type="dcterms:W3CDTF">2023-01-19T08:23:48Z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0x0101006BD63E0C8C72FB46AD42C27F58BE8FF1</vt:lpwstr>
  </property>
  <property fmtid="{D5CDD505-2E9C-101B-9397-08002B2CF9AE}" pid="3" name="MediaServiceImageTags">
    <vt:lpwstr/>
  </property>
</Properties>
</file>